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56" r:id="rId5"/>
    <p:sldId id="292" r:id="rId6"/>
    <p:sldId id="257" r:id="rId7"/>
    <p:sldId id="259" r:id="rId8"/>
    <p:sldId id="263" r:id="rId9"/>
    <p:sldId id="295" r:id="rId10"/>
    <p:sldId id="299" r:id="rId11"/>
    <p:sldId id="260" r:id="rId12"/>
    <p:sldId id="261" r:id="rId13"/>
    <p:sldId id="262" r:id="rId14"/>
    <p:sldId id="304" r:id="rId15"/>
    <p:sldId id="281" r:id="rId16"/>
    <p:sldId id="282" r:id="rId17"/>
    <p:sldId id="268" r:id="rId18"/>
    <p:sldId id="269" r:id="rId19"/>
    <p:sldId id="272" r:id="rId20"/>
    <p:sldId id="270" r:id="rId21"/>
    <p:sldId id="264" r:id="rId22"/>
    <p:sldId id="273" r:id="rId23"/>
    <p:sldId id="276" r:id="rId24"/>
    <p:sldId id="274" r:id="rId25"/>
    <p:sldId id="301" r:id="rId26"/>
    <p:sldId id="278" r:id="rId27"/>
    <p:sldId id="277" r:id="rId28"/>
    <p:sldId id="280" r:id="rId29"/>
    <p:sldId id="302" r:id="rId30"/>
    <p:sldId id="284" r:id="rId31"/>
    <p:sldId id="296" r:id="rId32"/>
    <p:sldId id="285" r:id="rId33"/>
    <p:sldId id="294" r:id="rId34"/>
    <p:sldId id="290" r:id="rId35"/>
    <p:sldId id="289" r:id="rId36"/>
    <p:sldId id="297" r:id="rId37"/>
    <p:sldId id="286" r:id="rId38"/>
    <p:sldId id="287" r:id="rId39"/>
    <p:sldId id="275" r:id="rId40"/>
    <p:sldId id="291" r:id="rId41"/>
    <p:sldId id="303" r:id="rId42"/>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07E"/>
    <a:srgbClr val="000000"/>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7" autoAdjust="0"/>
    <p:restoredTop sz="76923" autoAdjust="0"/>
  </p:normalViewPr>
  <p:slideViewPr>
    <p:cSldViewPr showGuides="1">
      <p:cViewPr varScale="1">
        <p:scale>
          <a:sx n="89" d="100"/>
          <a:sy n="89" d="100"/>
        </p:scale>
        <p:origin x="1140" y="90"/>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26/05/2015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26/05/2015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BURN IT TO</a:t>
            </a:r>
            <a:r>
              <a:rPr lang="en-AU" baseline="0" dirty="0" smtClean="0"/>
              <a:t> THE GROUND!!</a:t>
            </a:r>
          </a:p>
          <a:p>
            <a:endParaRPr lang="en-GB" baseline="0" dirty="0" smtClean="0"/>
          </a:p>
          <a:p>
            <a:r>
              <a:rPr lang="en-GB" baseline="0" dirty="0" smtClean="0"/>
              <a:t>(Matt)</a:t>
            </a:r>
          </a:p>
          <a:p>
            <a:endParaRPr lang="en-AU" baseline="0" dirty="0" smtClean="0"/>
          </a:p>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69243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74047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smtClean="0"/>
          </a:p>
          <a:p>
            <a:endParaRPr lang="en-AU" dirty="0" smtClean="0"/>
          </a:p>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 </a:t>
            </a:r>
            <a:r>
              <a:rPr lang="en-US" baseline="0" dirty="0" err="1" smtClean="0"/>
              <a:t>Srsly</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There’s 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endParaRPr lang="en-US" dirty="0" smtClean="0"/>
          </a:p>
          <a:p>
            <a:r>
              <a:rPr lang="en-US" dirty="0" smtClean="0"/>
              <a:t>Let’s get the burning question out of the way…</a:t>
            </a:r>
          </a:p>
          <a:p>
            <a:endParaRPr lang="en-US" dirty="0" smtClean="0"/>
          </a:p>
          <a:p>
            <a:r>
              <a:rPr lang="en-US" dirty="0" smtClean="0"/>
              <a:t>On a more serious note: We’ve been finding that with the testing strategies</a:t>
            </a:r>
            <a:r>
              <a:rPr lang="en-US" baseline="0" dirty="0" smtClean="0"/>
              <a:t> we’ve been using lately we’ve been writing less tests and getting more out of it.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46671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A major part of the strategy that we have been using involves a technique called Subcutaneous Tests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73399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530430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dirty="0" smtClean="0"/>
          </a:p>
          <a:p>
            <a:r>
              <a:rPr lang="en-AU" dirty="0" smtClean="0"/>
              <a:t>Are we saying we never do low-level unit tests?</a:t>
            </a:r>
            <a:r>
              <a:rPr lang="en-AU" baseline="0" dirty="0" smtClean="0"/>
              <a:t> No.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1015126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(Rob)</a:t>
            </a:r>
            <a:endParaRPr lang="en-AU" dirty="0" smtClean="0"/>
          </a:p>
          <a:p>
            <a:endParaRPr lang="en-AU" sz="1400" dirty="0" smtClean="0"/>
          </a:p>
          <a:p>
            <a:r>
              <a:rPr lang="en-AU" sz="1400" dirty="0" smtClean="0"/>
              <a:t>https://gist.github.com/robdmoore/00f99ac3a9053d200768</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749792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Recap: run through</a:t>
            </a:r>
            <a:r>
              <a:rPr lang="en-GB" baseline="0" dirty="0" smtClean="0"/>
              <a:t> really quickly as we should have covered most of these in the demo.</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2515013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 some of which we will cover in</a:t>
            </a:r>
            <a:r>
              <a:rPr lang="en-GB" baseline="0" dirty="0" smtClean="0"/>
              <a:t> the last part of our talk, others are covered in Rob’s blog posts via the link.</a:t>
            </a:r>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2844469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27</a:t>
            </a:fld>
            <a:endParaRPr lang="en-AU"/>
          </a:p>
        </p:txBody>
      </p:sp>
    </p:spTree>
    <p:extLst>
      <p:ext uri="{BB962C8B-B14F-4D97-AF65-F5344CB8AC3E}">
        <p14:creationId xmlns:p14="http://schemas.microsoft.com/office/powerpoint/2010/main" val="2759783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smtClean="0"/>
              <a:t>(Matt)</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422737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289294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sz="1400" dirty="0" smtClean="0"/>
              <a:t>(Rob)</a:t>
            </a: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dirty="0" smtClean="0"/>
              <a:t>https://gist.github.com/robdmoore/00f99ac3a9053d200768</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293284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515580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355833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2845817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1418702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2316470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smtClean="0"/>
          </a:p>
          <a:p>
            <a:endParaRPr lang="en-AU" dirty="0" smtClean="0"/>
          </a:p>
          <a:p>
            <a:r>
              <a:rPr lang="en-AU" dirty="0" smtClean="0"/>
              <a:t>Don’t ask this just once – continually ask yourself this.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36</a:t>
            </a:fld>
            <a:endParaRPr lang="en-AU"/>
          </a:p>
        </p:txBody>
      </p:sp>
    </p:spTree>
    <p:extLst>
      <p:ext uri="{BB962C8B-B14F-4D97-AF65-F5344CB8AC3E}">
        <p14:creationId xmlns:p14="http://schemas.microsoft.com/office/powerpoint/2010/main" val="217051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(Matt)</a:t>
            </a:r>
          </a:p>
          <a:p>
            <a:endParaRPr lang="en-GB" b="0" dirty="0" smtClean="0">
              <a:solidFill>
                <a:schemeClr val="bg1"/>
              </a:solidFill>
            </a:endParaRPr>
          </a:p>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In</a:t>
            </a:r>
            <a:r>
              <a:rPr lang="en-GB" baseline="0" dirty="0" smtClean="0"/>
              <a:t> our dedication to improving our testing, we’ve made an number of realisations and we thought it would be helpful to explain these before we go into our current approach.</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3961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a:t>
            </a:r>
          </a:p>
          <a:p>
            <a:endParaRPr lang="en-GB" dirty="0" smtClean="0"/>
          </a:p>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a:t>
            </a:r>
          </a:p>
          <a:p>
            <a:endParaRPr lang="en-AU" dirty="0" smtClean="0"/>
          </a:p>
          <a:p>
            <a:r>
              <a:rPr lang="en-AU" dirty="0" smtClean="0"/>
              <a:t>http://martinfowler.com/bliki/TestPyramid.html</a:t>
            </a:r>
          </a:p>
          <a:p>
            <a:endParaRPr lang="en-AU" dirty="0" smtClean="0"/>
          </a:p>
          <a:p>
            <a:r>
              <a:rPr lang="en-AU" dirty="0" smtClean="0"/>
              <a:t>Who cares</a:t>
            </a:r>
            <a:r>
              <a:rPr lang="en-AU" baseline="0" dirty="0" smtClean="0"/>
              <a:t> what type of test you are writing?</a:t>
            </a:r>
          </a:p>
          <a:p>
            <a:r>
              <a:rPr lang="en-GB" baseline="0" dirty="0" smtClean="0"/>
              <a:t>---</a:t>
            </a:r>
          </a:p>
          <a:p>
            <a:endParaRPr lang="en-GB"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p>
          <a:p>
            <a:r>
              <a:rPr lang="en-GB" baseline="0" dirty="0" smtClean="0"/>
              <a:t>---</a:t>
            </a:r>
            <a:br>
              <a:rPr lang="en-GB" baseline="0" dirty="0" smtClean="0"/>
            </a:br>
            <a:endParaRPr lang="en-GB" baseline="0" dirty="0" smtClean="0"/>
          </a:p>
          <a:p>
            <a:r>
              <a:rPr lang="en-GB" baseline="0" dirty="0" smtClean="0"/>
              <a:t>Problems: You have to care about the type of tests rather than what confidence you’re getting from them</a:t>
            </a:r>
          </a:p>
          <a:p>
            <a:r>
              <a:rPr lang="en-GB" baseline="0" dirty="0" smtClean="0"/>
              <a:t>Doesn’t take into account speed vs confidence</a:t>
            </a:r>
          </a:p>
          <a:p>
            <a:r>
              <a:rPr lang="en-GB" baseline="0" dirty="0" smtClean="0"/>
              <a:t>One-size-fits-all approach for all your projects that doesn’t give you the flexibility we feel you need across projects</a:t>
            </a:r>
          </a:p>
          <a:p>
            <a:r>
              <a:rPr lang="en-GB" baseline="0" dirty="0" smtClean="0"/>
              <a:t>Raise your hand if you’ve ever had a heated discussion about whether or not a test is a unit or an integration test</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358474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base"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(Rob)</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558563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26/05/2015</a:t>
            </a:fld>
            <a:endParaRPr lang="en-AU"/>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26/05/2015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26/05/2015</a:t>
            </a:fld>
            <a:endParaRPr lang="en-AU"/>
          </a:p>
        </p:txBody>
      </p:sp>
      <p:sp>
        <p:nvSpPr>
          <p:cNvPr id="3" name="Footer Placeholder 2"/>
          <p:cNvSpPr>
            <a:spLocks noGrp="1"/>
          </p:cNvSpPr>
          <p:nvPr>
            <p:ph type="ftr" sz="quarter" idx="11"/>
          </p:nvPr>
        </p:nvSpPr>
        <p:spPr/>
        <p:txBody>
          <a:bodyPr/>
          <a:lstStyle/>
          <a:p>
            <a:r>
              <a:rPr lang="en-AU" dirty="0"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26/05/2015</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26/05/2015</a:t>
            </a:fld>
            <a:endParaRPr lang="en-AU"/>
          </a:p>
        </p:txBody>
      </p:sp>
      <p:sp>
        <p:nvSpPr>
          <p:cNvPr id="5" name="Footer Placeholder 4"/>
          <p:cNvSpPr>
            <a:spLocks noGrp="1"/>
          </p:cNvSpPr>
          <p:nvPr>
            <p:ph type="ftr" sz="quarter" idx="11"/>
          </p:nvPr>
        </p:nvSpPr>
        <p:spPr/>
        <p:txBody>
          <a:body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26/05/2015</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26/05/2015</a:t>
            </a:fld>
            <a:endParaRPr lang="en-AU" dirty="0"/>
          </a:p>
        </p:txBody>
      </p:sp>
      <p:sp>
        <p:nvSpPr>
          <p:cNvPr id="5" name="Footer Placeholder 4"/>
          <p:cNvSpPr>
            <a:spLocks noGrp="1"/>
          </p:cNvSpPr>
          <p:nvPr>
            <p:ph type="ftr" sz="quarter" idx="3"/>
          </p:nvPr>
        </p:nvSpPr>
        <p:spPr>
          <a:xfrm>
            <a:off x="932606" y="6468918"/>
            <a:ext cx="8235693" cy="312332"/>
          </a:xfrm>
          <a:prstGeom prst="rect">
            <a:avLst/>
          </a:prstGeom>
        </p:spPr>
        <p:txBody>
          <a:bodyPr vert="horz" lIns="0" tIns="0" rIns="0" bIns="0" rtlCol="0" anchor="t" anchorCtr="0"/>
          <a:lstStyle>
            <a:lvl1pPr algn="l">
              <a:defRPr sz="800" spc="-30" baseline="0">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hyperlink" Target="http://robdmoore.id.au/blog/2013/05/26/test-data-generation-the-right-way-object-mother-test-data-builders-nsubstitute-nbuilder/"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4000"/>
              </a:lnSpc>
            </a:pPr>
            <a:r>
              <a:rPr lang="en-GB" dirty="0" err="1" smtClean="0"/>
              <a:t>Microtesting</a:t>
            </a:r>
            <a:r>
              <a:rPr lang="en-GB" dirty="0" smtClean="0"/>
              <a:t/>
            </a:r>
            <a:br>
              <a:rPr lang="en-GB" dirty="0" smtClean="0"/>
            </a:br>
            <a:r>
              <a:rPr lang="en-GB" dirty="0" smtClean="0"/>
              <a:t/>
            </a:r>
            <a:br>
              <a:rPr lang="en-GB" dirty="0" smtClean="0"/>
            </a:br>
            <a:r>
              <a:rPr lang="en-GB" sz="4000" dirty="0" smtClean="0"/>
              <a:t>How we set fire to the testing pyramid while maintaining confidence</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Matt Davies</a:t>
            </a:r>
          </a:p>
          <a:p>
            <a:r>
              <a:rPr lang="en-GB" sz="2400" dirty="0" smtClean="0"/>
              <a:t>Lead Consultant, Readify</a:t>
            </a:r>
            <a:endParaRPr lang="en-AU" sz="2400" dirty="0"/>
          </a:p>
        </p:txBody>
      </p:sp>
      <p:sp>
        <p:nvSpPr>
          <p:cNvPr id="4" name="TextBox 3"/>
          <p:cNvSpPr txBox="1"/>
          <p:nvPr/>
        </p:nvSpPr>
        <p:spPr>
          <a:xfrm>
            <a:off x="3992801" y="5407109"/>
            <a:ext cx="4046621" cy="830997"/>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endParaRPr lang="en-AU" sz="2400" dirty="0">
              <a:solidFill>
                <a:schemeClr val="bg1"/>
              </a:solidFill>
            </a:endParaRPr>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10</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sica.files.wordpress.com/2014/04/fire-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9546"/>
            <a:ext cx="12190413" cy="686913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11</a:t>
            </a:fld>
            <a:endParaRPr lang="en-AU"/>
          </a:p>
        </p:txBody>
      </p:sp>
      <p:pic>
        <p:nvPicPr>
          <p:cNvPr id="16" name="Picture 2" descr="http://martinfowler.com/bliki/images/testPyramid/pyramid.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
        <p:nvSpPr>
          <p:cNvPr id="15" name="TextBox 14"/>
          <p:cNvSpPr txBox="1"/>
          <p:nvPr/>
        </p:nvSpPr>
        <p:spPr>
          <a:xfrm>
            <a:off x="5380774" y="20447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38991570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12</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14</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15</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16</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a:t>
            </a:r>
          </a:p>
          <a:p>
            <a:r>
              <a:rPr lang="en-GB" dirty="0" smtClean="0"/>
              <a:t>Make it per-project</a:t>
            </a:r>
          </a:p>
          <a:p>
            <a:r>
              <a:rPr lang="en-GB" dirty="0" smtClean="0"/>
              <a:t>Actually change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17</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18</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96" y="1629593"/>
            <a:ext cx="9864918" cy="4536505"/>
          </a:xfrm>
        </p:spPr>
        <p:txBody>
          <a:bodyPr/>
          <a:lstStyle/>
          <a:p>
            <a:r>
              <a:rPr lang="en-US" dirty="0" smtClean="0"/>
              <a:t>Why </a:t>
            </a:r>
            <a:r>
              <a:rPr lang="en-US" dirty="0" err="1" smtClean="0"/>
              <a:t>microtesting</a:t>
            </a:r>
            <a:r>
              <a:rPr lang="en-US" dirty="0" smtClean="0"/>
              <a: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66614" y="3429794"/>
            <a:ext cx="7500515" cy="523220"/>
          </a:xfrm>
          <a:prstGeom prst="rect">
            <a:avLst/>
          </a:prstGeom>
          <a:noFill/>
        </p:spPr>
        <p:txBody>
          <a:bodyPr wrap="none" rtlCol="0">
            <a:spAutoFit/>
          </a:bodyPr>
          <a:lstStyle/>
          <a:p>
            <a:r>
              <a:rPr lang="en-US" sz="2800" dirty="0" smtClean="0"/>
              <a:t>Because we wanted to be part of the cool club</a:t>
            </a:r>
            <a:endParaRPr lang="en-AU" sz="2800" dirty="0"/>
          </a:p>
        </p:txBody>
      </p:sp>
      <p:sp>
        <p:nvSpPr>
          <p:cNvPr id="6" name="TextBox 5"/>
          <p:cNvSpPr txBox="1"/>
          <p:nvPr/>
        </p:nvSpPr>
        <p:spPr>
          <a:xfrm>
            <a:off x="3286894" y="4402928"/>
            <a:ext cx="7728719" cy="523220"/>
          </a:xfrm>
          <a:prstGeom prst="rect">
            <a:avLst/>
          </a:prstGeom>
          <a:noFill/>
        </p:spPr>
        <p:txBody>
          <a:bodyPr wrap="none" rtlCol="0">
            <a:spAutoFit/>
          </a:bodyPr>
          <a:lstStyle/>
          <a:p>
            <a:r>
              <a:rPr lang="en-US" sz="2800" dirty="0" smtClean="0"/>
              <a:t>Because we wanted to harness our inner hipster</a:t>
            </a:r>
          </a:p>
        </p:txBody>
      </p:sp>
      <p:sp>
        <p:nvSpPr>
          <p:cNvPr id="7" name="TextBox 6"/>
          <p:cNvSpPr txBox="1"/>
          <p:nvPr/>
        </p:nvSpPr>
        <p:spPr>
          <a:xfrm>
            <a:off x="4078982" y="5649538"/>
            <a:ext cx="6963316" cy="954107"/>
          </a:xfrm>
          <a:prstGeom prst="rect">
            <a:avLst/>
          </a:prstGeom>
          <a:noFill/>
        </p:spPr>
        <p:txBody>
          <a:bodyPr wrap="none" rtlCol="0">
            <a:spAutoFit/>
          </a:bodyPr>
          <a:lstStyle/>
          <a:p>
            <a:r>
              <a:rPr lang="en-US" sz="2800" b="1" dirty="0" smtClean="0"/>
              <a:t>Because we have been writing less tests,</a:t>
            </a:r>
          </a:p>
          <a:p>
            <a:r>
              <a:rPr lang="en-US" sz="2800" b="1" dirty="0" smtClean="0"/>
              <a:t>but getting more out of it</a:t>
            </a:r>
            <a:endParaRPr lang="en-AU" sz="2800" b="1" dirty="0"/>
          </a:p>
        </p:txBody>
      </p:sp>
    </p:spTree>
    <p:extLst>
      <p:ext uri="{BB962C8B-B14F-4D97-AF65-F5344CB8AC3E}">
        <p14:creationId xmlns:p14="http://schemas.microsoft.com/office/powerpoint/2010/main" val="371135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tests</a:t>
            </a:r>
            <a:endParaRPr lang="en-AU" dirty="0"/>
          </a:p>
        </p:txBody>
      </p:sp>
      <p:sp>
        <p:nvSpPr>
          <p:cNvPr id="3" name="Content Placeholder 2"/>
          <p:cNvSpPr>
            <a:spLocks noGrp="1"/>
          </p:cNvSpPr>
          <p:nvPr>
            <p:ph idx="1"/>
          </p:nvPr>
        </p:nvSpPr>
        <p:spPr/>
        <p:txBody>
          <a:bodyPr/>
          <a:lstStyle/>
          <a:p>
            <a:r>
              <a:rPr lang="en-AU" dirty="0" smtClean="0"/>
              <a:t>One-level below the UI e.g. MVC controller</a:t>
            </a:r>
          </a:p>
          <a:p>
            <a:r>
              <a:rPr lang="en-AU" dirty="0" smtClean="0"/>
              <a:t>Full stack of production dependencies wired in</a:t>
            </a:r>
          </a:p>
          <a:p>
            <a:r>
              <a:rPr lang="en-AU" dirty="0"/>
              <a:t>Application-owned </a:t>
            </a:r>
            <a:r>
              <a:rPr lang="en-AU" dirty="0" err="1"/>
              <a:t>datasources</a:t>
            </a:r>
            <a:r>
              <a:rPr lang="en-AU" dirty="0"/>
              <a:t> wired in</a:t>
            </a:r>
          </a:p>
          <a:p>
            <a:r>
              <a:rPr lang="en-AU" dirty="0" smtClean="0"/>
              <a:t>External dependencies mocked out</a:t>
            </a:r>
          </a:p>
          <a:p>
            <a:endParaRPr lang="en-AU" dirty="0"/>
          </a:p>
          <a:p>
            <a:r>
              <a:rPr lang="en-AU" dirty="0" smtClean="0"/>
              <a:t>Good speed/confidence balance between all UI tests and all “unit” tests</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20</a:t>
            </a:fld>
            <a:endParaRPr lang="en-AU"/>
          </a:p>
        </p:txBody>
      </p:sp>
    </p:spTree>
    <p:extLst>
      <p:ext uri="{BB962C8B-B14F-4D97-AF65-F5344CB8AC3E}">
        <p14:creationId xmlns:p14="http://schemas.microsoft.com/office/powerpoint/2010/main" val="711132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about “unit” tests?</a:t>
            </a:r>
            <a:endParaRPr lang="en-AU" dirty="0"/>
          </a:p>
        </p:txBody>
      </p:sp>
      <p:sp>
        <p:nvSpPr>
          <p:cNvPr id="3" name="Text Placeholder 2"/>
          <p:cNvSpPr>
            <a:spLocks noGrp="1"/>
          </p:cNvSpPr>
          <p:nvPr>
            <p:ph type="body" idx="1"/>
          </p:nvPr>
        </p:nvSpPr>
        <p:spPr/>
        <p:txBody>
          <a:bodyPr/>
          <a:lstStyle/>
          <a:p>
            <a:r>
              <a:rPr lang="en-AU" dirty="0" smtClean="0"/>
              <a:t>(and why do you guys keep putting unit in quotes!?)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22</a:t>
            </a:fld>
            <a:endParaRPr lang="en-AU" dirty="0"/>
          </a:p>
        </p:txBody>
      </p:sp>
    </p:spTree>
    <p:extLst>
      <p:ext uri="{BB962C8B-B14F-4D97-AF65-F5344CB8AC3E}">
        <p14:creationId xmlns:p14="http://schemas.microsoft.com/office/powerpoint/2010/main" val="2879226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4" name="Footer Placeholder 3"/>
          <p:cNvSpPr>
            <a:spLocks noGrp="1"/>
          </p:cNvSpPr>
          <p:nvPr>
            <p:ph type="ftr" sz="quarter" idx="11"/>
          </p:nvPr>
        </p:nvSpPr>
        <p:spPr/>
        <p:txBody>
          <a:bodyPr/>
          <a:lstStyle/>
          <a:p>
            <a:r>
              <a:rPr lang="en-AU" dirty="0"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23</a:t>
            </a:fld>
            <a:endParaRPr lang="en-AU"/>
          </a:p>
        </p:txBody>
      </p:sp>
    </p:spTree>
    <p:extLst>
      <p:ext uri="{BB962C8B-B14F-4D97-AF65-F5344CB8AC3E}">
        <p14:creationId xmlns:p14="http://schemas.microsoft.com/office/powerpoint/2010/main" val="7020886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Implementation unit tests vs subcutaneous test</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24</a:t>
            </a:fld>
            <a:endParaRPr lang="en-AU" dirty="0"/>
          </a:p>
        </p:txBody>
      </p:sp>
    </p:spTree>
    <p:extLst>
      <p:ext uri="{BB962C8B-B14F-4D97-AF65-F5344CB8AC3E}">
        <p14:creationId xmlns:p14="http://schemas.microsoft.com/office/powerpoint/2010/main" val="4725434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Subcutaneous test advantages</a:t>
            </a:r>
            <a:endParaRPr lang="en-AU" dirty="0"/>
          </a:p>
        </p:txBody>
      </p:sp>
      <p:sp>
        <p:nvSpPr>
          <p:cNvPr id="3" name="Content Placeholder 2"/>
          <p:cNvSpPr>
            <a:spLocks noGrp="1"/>
          </p:cNvSpPr>
          <p:nvPr>
            <p:ph idx="1"/>
          </p:nvPr>
        </p:nvSpPr>
        <p:spPr/>
        <p:txBody>
          <a:bodyPr/>
          <a:lstStyle/>
          <a:p>
            <a:r>
              <a:rPr lang="en-AU" dirty="0" smtClean="0"/>
              <a:t>Testing behaviour, ATDD, acceptance criteria,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25</a:t>
            </a:fld>
            <a:endParaRPr lang="en-AU"/>
          </a:p>
        </p:txBody>
      </p:sp>
    </p:spTree>
    <p:extLst>
      <p:ext uri="{BB962C8B-B14F-4D97-AF65-F5344CB8AC3E}">
        <p14:creationId xmlns:p14="http://schemas.microsoft.com/office/powerpoint/2010/main" val="8336490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Subcutaneous test disadvantages</a:t>
            </a:r>
            <a:endParaRPr lang="en-AU" dirty="0">
              <a:solidFill>
                <a:schemeClr val="bg1"/>
              </a:solidFill>
            </a:endParaRPr>
          </a:p>
        </p:txBody>
      </p:sp>
      <p:sp>
        <p:nvSpPr>
          <p:cNvPr id="5" name="Rectangle 4"/>
          <p:cNvSpPr/>
          <p:nvPr/>
        </p:nvSpPr>
        <p:spPr>
          <a:xfrm>
            <a:off x="406574" y="6238106"/>
            <a:ext cx="4439485" cy="415498"/>
          </a:xfrm>
          <a:prstGeom prst="rect">
            <a:avLst/>
          </a:prstGeom>
        </p:spPr>
        <p:txBody>
          <a:bodyPr wrap="none">
            <a:spAutoFit/>
          </a:bodyPr>
          <a:lstStyle/>
          <a:p>
            <a:r>
              <a:rPr lang="en-AU" dirty="0">
                <a:solidFill>
                  <a:schemeClr val="bg1"/>
                </a:solidFill>
              </a:rPr>
              <a:t>http://bit.ly/robdmooretestingseries</a:t>
            </a:r>
          </a:p>
        </p:txBody>
      </p:sp>
    </p:spTree>
    <p:extLst>
      <p:ext uri="{BB962C8B-B14F-4D97-AF65-F5344CB8AC3E}">
        <p14:creationId xmlns:p14="http://schemas.microsoft.com/office/powerpoint/2010/main" val="17517611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techniques do we use to make subcutaneous testing easier / more maintainable?</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27</a:t>
            </a:fld>
            <a:endParaRPr lang="en-AU" dirty="0"/>
          </a:p>
        </p:txBody>
      </p:sp>
    </p:spTree>
    <p:extLst>
      <p:ext uri="{BB962C8B-B14F-4D97-AF65-F5344CB8AC3E}">
        <p14:creationId xmlns:p14="http://schemas.microsoft.com/office/powerpoint/2010/main" val="7092020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dirty="0" smtClean="0"/>
              <a:t>We typically write C#.NET and JavaScript</a:t>
            </a:r>
          </a:p>
          <a:p>
            <a:r>
              <a:rPr lang="en-AU" dirty="0" smtClean="0"/>
              <a:t>Examples we are showing will be in C#</a:t>
            </a:r>
          </a:p>
          <a:p>
            <a:r>
              <a:rPr lang="en-AU" sz="4800" dirty="0" smtClean="0"/>
              <a:t>Applies to all languages </a:t>
            </a:r>
            <a:r>
              <a:rPr lang="en-AU" dirty="0" smtClean="0"/>
              <a:t>though – you just need to find/write the libraries to support it</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25433561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Behaviour over implementation</a:t>
            </a:r>
            <a:endParaRPr lang="en-AU" dirty="0"/>
          </a:p>
        </p:txBody>
      </p:sp>
      <p:sp>
        <p:nvSpPr>
          <p:cNvPr id="3" name="Content Placeholder 2"/>
          <p:cNvSpPr>
            <a:spLocks noGrp="1"/>
          </p:cNvSpPr>
          <p:nvPr>
            <p:ph idx="1"/>
          </p:nvPr>
        </p:nvSpPr>
        <p:spPr/>
        <p:txBody>
          <a:bodyPr/>
          <a:lstStyle/>
          <a:p>
            <a:pPr lvl="1"/>
            <a:r>
              <a:rPr lang="en-AU" dirty="0"/>
              <a:t>Confidence</a:t>
            </a:r>
          </a:p>
          <a:p>
            <a:pPr lvl="1"/>
            <a:r>
              <a:rPr lang="en-AU" dirty="0" smtClean="0"/>
              <a:t>Focus</a:t>
            </a:r>
            <a:endParaRPr lang="en-AU" dirty="0"/>
          </a:p>
          <a:p>
            <a:pPr lvl="1"/>
            <a:r>
              <a:rPr lang="en-AU" dirty="0"/>
              <a:t>Easy to read and write (</a:t>
            </a:r>
            <a:r>
              <a:rPr lang="en-AU" dirty="0" err="1"/>
              <a:t>Bddfy</a:t>
            </a:r>
            <a:r>
              <a:rPr lang="en-AU" dirty="0"/>
              <a:t>)</a:t>
            </a:r>
          </a:p>
          <a:p>
            <a:pPr lvl="1"/>
            <a:r>
              <a:rPr lang="en-AU" dirty="0"/>
              <a:t>Avoid implementation </a:t>
            </a:r>
            <a:r>
              <a:rPr lang="en-AU" dirty="0" smtClean="0"/>
              <a:t>details</a:t>
            </a:r>
          </a:p>
          <a:p>
            <a:pPr lvl="1"/>
            <a:r>
              <a:rPr lang="en-AU" dirty="0" smtClean="0"/>
              <a:t>Model against acceptance criteria</a:t>
            </a:r>
          </a:p>
          <a:p>
            <a:pPr lvl="1"/>
            <a:r>
              <a:rPr lang="en-AU" dirty="0" smtClean="0"/>
              <a:t>Can use for ATDD</a:t>
            </a:r>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29</a:t>
            </a:fld>
            <a:endParaRPr lang="en-AU"/>
          </a:p>
        </p:txBody>
      </p:sp>
    </p:spTree>
    <p:extLst>
      <p:ext uri="{BB962C8B-B14F-4D97-AF65-F5344CB8AC3E}">
        <p14:creationId xmlns:p14="http://schemas.microsoft.com/office/powerpoint/2010/main" val="2202525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err="1" smtClean="0"/>
              <a:t>Bddfy</a:t>
            </a:r>
            <a:r>
              <a:rPr lang="en-AU" sz="3200" dirty="0" smtClean="0"/>
              <a:t> / class per scenario</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30</a:t>
            </a:fld>
            <a:endParaRPr lang="en-AU" dirty="0"/>
          </a:p>
        </p:txBody>
      </p:sp>
    </p:spTree>
    <p:extLst>
      <p:ext uri="{BB962C8B-B14F-4D97-AF65-F5344CB8AC3E}">
        <p14:creationId xmlns:p14="http://schemas.microsoft.com/office/powerpoint/2010/main" val="3035606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Driving tests via DI container</a:t>
            </a:r>
            <a:endParaRPr lang="en-AU" dirty="0"/>
          </a:p>
        </p:txBody>
      </p:sp>
      <p:sp>
        <p:nvSpPr>
          <p:cNvPr id="3" name="Content Placeholder 2"/>
          <p:cNvSpPr>
            <a:spLocks noGrp="1"/>
          </p:cNvSpPr>
          <p:nvPr>
            <p:ph idx="1"/>
          </p:nvPr>
        </p:nvSpPr>
        <p:spPr/>
        <p:txBody>
          <a:bodyPr/>
          <a:lstStyle/>
          <a:p>
            <a:pPr lvl="1"/>
            <a:r>
              <a:rPr lang="en-AU" dirty="0" smtClean="0"/>
              <a:t>Helps avoid implementation </a:t>
            </a:r>
            <a:r>
              <a:rPr lang="en-AU" dirty="0"/>
              <a:t>details</a:t>
            </a:r>
          </a:p>
          <a:p>
            <a:pPr lvl="1"/>
            <a:r>
              <a:rPr lang="en-AU" dirty="0" smtClean="0"/>
              <a:t>Ensures production code paths</a:t>
            </a:r>
            <a:endParaRPr lang="en-AU" dirty="0"/>
          </a:p>
          <a:p>
            <a:pPr lvl="1"/>
            <a:r>
              <a:rPr lang="en-AU" dirty="0"/>
              <a:t>Easy to </a:t>
            </a:r>
            <a:r>
              <a:rPr lang="en-AU" dirty="0" smtClean="0"/>
              <a:t>selectively provide mocks</a:t>
            </a:r>
          </a:p>
          <a:p>
            <a:pPr lvl="1"/>
            <a:endParaRPr lang="en-AU" dirty="0"/>
          </a:p>
          <a:p>
            <a:pPr lvl="1"/>
            <a:endParaRPr lang="en-AU" dirty="0" smtClean="0"/>
          </a:p>
          <a:p>
            <a:pPr lvl="1"/>
            <a:endParaRPr lang="en-AU" dirty="0"/>
          </a:p>
          <a:p>
            <a:pPr lvl="1"/>
            <a:r>
              <a:rPr lang="en-AU" i="1" dirty="0" smtClean="0"/>
              <a:t>Tip: </a:t>
            </a:r>
            <a:r>
              <a:rPr lang="en-AU" dirty="0" smtClean="0"/>
              <a:t>Use child lifetime scopes to isolate test runs and incur container </a:t>
            </a:r>
            <a:r>
              <a:rPr lang="en-AU" dirty="0" err="1" smtClean="0"/>
              <a:t>startup</a:t>
            </a:r>
            <a:r>
              <a:rPr lang="en-AU" dirty="0" smtClean="0"/>
              <a:t> cost once only</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36434526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Avoiding mocks / Hand-rolling</a:t>
            </a:r>
            <a:endParaRPr lang="en-AU" dirty="0"/>
          </a:p>
        </p:txBody>
      </p:sp>
      <p:sp>
        <p:nvSpPr>
          <p:cNvPr id="3" name="Content Placeholder 2"/>
          <p:cNvSpPr>
            <a:spLocks noGrp="1"/>
          </p:cNvSpPr>
          <p:nvPr>
            <p:ph idx="1"/>
          </p:nvPr>
        </p:nvSpPr>
        <p:spPr/>
        <p:txBody>
          <a:bodyPr/>
          <a:lstStyle/>
          <a:p>
            <a:r>
              <a:rPr lang="en-AU" dirty="0" smtClean="0"/>
              <a:t>Avoids implementation details</a:t>
            </a:r>
          </a:p>
          <a:p>
            <a:r>
              <a:rPr lang="en-AU" dirty="0"/>
              <a:t>Only mock external dependencies</a:t>
            </a:r>
          </a:p>
          <a:p>
            <a:r>
              <a:rPr lang="en-AU" dirty="0" smtClean="0"/>
              <a:t>Hand-rolled mocks – make mocking painful</a:t>
            </a:r>
          </a:p>
          <a:p>
            <a:pPr lvl="1"/>
            <a:r>
              <a:rPr lang="en-AU" dirty="0" smtClean="0"/>
              <a:t>Allow </a:t>
            </a:r>
            <a:r>
              <a:rPr lang="en-AU" dirty="0"/>
              <a:t>behaviour to be </a:t>
            </a:r>
            <a:r>
              <a:rPr lang="en-AU" dirty="0" smtClean="0"/>
              <a:t>codified</a:t>
            </a:r>
          </a:p>
          <a:p>
            <a:endParaRPr lang="en-AU" dirty="0"/>
          </a:p>
          <a:p>
            <a:r>
              <a:rPr lang="en-AU" i="1" dirty="0" smtClean="0"/>
              <a:t>Tip</a:t>
            </a:r>
            <a:r>
              <a:rPr lang="en-AU" dirty="0" smtClean="0"/>
              <a:t>: Create standard request/response pairs for APIs as a cross-cutting testing concern</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32</a:t>
            </a:fld>
            <a:endParaRPr lang="en-AU"/>
          </a:p>
        </p:txBody>
      </p:sp>
    </p:spTree>
    <p:extLst>
      <p:ext uri="{BB962C8B-B14F-4D97-AF65-F5344CB8AC3E}">
        <p14:creationId xmlns:p14="http://schemas.microsoft.com/office/powerpoint/2010/main" val="7029241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Demo</a:t>
            </a:r>
            <a:br>
              <a:rPr lang="en-AU" dirty="0"/>
            </a:br>
            <a:r>
              <a:rPr lang="en-AU" sz="3200" dirty="0" smtClean="0"/>
              <a:t>Hand-rolled </a:t>
            </a:r>
            <a:r>
              <a:rPr lang="en-AU" sz="3200" smtClean="0"/>
              <a:t>mock example</a:t>
            </a:r>
            <a:endParaRPr lang="en-AU"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33</a:t>
            </a:fld>
            <a:endParaRPr lang="en-AU" dirty="0"/>
          </a:p>
        </p:txBody>
      </p:sp>
    </p:spTree>
    <p:extLst>
      <p:ext uri="{BB962C8B-B14F-4D97-AF65-F5344CB8AC3E}">
        <p14:creationId xmlns:p14="http://schemas.microsoft.com/office/powerpoint/2010/main" val="8829855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Approval Tests</a:t>
            </a:r>
            <a:endParaRPr lang="en-AU" dirty="0"/>
          </a:p>
        </p:txBody>
      </p:sp>
      <p:sp>
        <p:nvSpPr>
          <p:cNvPr id="3" name="Content Placeholder 2"/>
          <p:cNvSpPr>
            <a:spLocks noGrp="1"/>
          </p:cNvSpPr>
          <p:nvPr>
            <p:ph idx="1"/>
          </p:nvPr>
        </p:nvSpPr>
        <p:spPr/>
        <p:txBody>
          <a:bodyPr/>
          <a:lstStyle/>
          <a:p>
            <a:r>
              <a:rPr lang="en-AU" dirty="0" smtClean="0"/>
              <a:t>Test HTML / JSON / XML / text / images etc.</a:t>
            </a:r>
          </a:p>
          <a:p>
            <a:r>
              <a:rPr lang="en-AU" dirty="0" smtClean="0"/>
              <a:t>Use human brain</a:t>
            </a:r>
          </a:p>
          <a:p>
            <a:r>
              <a:rPr lang="en-AU" dirty="0" smtClean="0"/>
              <a:t>Avoid tedium of assertions</a:t>
            </a:r>
          </a:p>
          <a:p>
            <a:r>
              <a:rPr lang="en-AU" dirty="0" smtClean="0"/>
              <a:t>Pin down complex behaviour quickly and easily</a:t>
            </a:r>
          </a:p>
          <a:p>
            <a:r>
              <a:rPr lang="en-AU" dirty="0" smtClean="0"/>
              <a:t>Get a nice diff view when things change</a:t>
            </a:r>
          </a:p>
          <a:p>
            <a:endParaRPr lang="en-AU" dirty="0"/>
          </a:p>
          <a:p>
            <a:r>
              <a:rPr lang="en-AU" i="1" dirty="0" smtClean="0"/>
              <a:t>Tip</a:t>
            </a:r>
            <a:r>
              <a:rPr lang="en-AU" dirty="0" smtClean="0"/>
              <a:t>:</a:t>
            </a:r>
            <a:r>
              <a:rPr lang="en-AU" i="1" dirty="0" smtClean="0"/>
              <a:t> </a:t>
            </a:r>
            <a:r>
              <a:rPr lang="en-AU" dirty="0" smtClean="0"/>
              <a:t>Available in a bunch of languages</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3140788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Mother / Test Data Builder</a:t>
            </a:r>
            <a:endParaRPr lang="en-AU" dirty="0"/>
          </a:p>
        </p:txBody>
      </p:sp>
      <p:sp>
        <p:nvSpPr>
          <p:cNvPr id="3" name="Content Placeholder 2"/>
          <p:cNvSpPr>
            <a:spLocks noGrp="1"/>
          </p:cNvSpPr>
          <p:nvPr>
            <p:ph idx="1"/>
          </p:nvPr>
        </p:nvSpPr>
        <p:spPr/>
        <p:txBody>
          <a:bodyPr/>
          <a:lstStyle/>
          <a:p>
            <a:r>
              <a:rPr lang="en-AU" dirty="0" smtClean="0"/>
              <a:t>Two powerful patterns </a:t>
            </a:r>
            <a:r>
              <a:rPr lang="en-AU" smtClean="0"/>
              <a:t>that complement</a:t>
            </a:r>
            <a:endParaRPr lang="en-AU" dirty="0" smtClean="0"/>
          </a:p>
          <a:p>
            <a:r>
              <a:rPr lang="en-AU" dirty="0" smtClean="0"/>
              <a:t>Improves consistency, clarity of intent, tests-as-documentation, readability, maintainability</a:t>
            </a:r>
          </a:p>
          <a:p>
            <a:r>
              <a:rPr lang="en-AU" dirty="0" smtClean="0"/>
              <a:t>Allows you to simplify complex data setup</a:t>
            </a:r>
          </a:p>
          <a:p>
            <a:endParaRPr lang="en-AU" dirty="0"/>
          </a:p>
          <a:p>
            <a:r>
              <a:rPr lang="en-AU" i="1" dirty="0" smtClean="0"/>
              <a:t>Tip</a:t>
            </a:r>
            <a:r>
              <a:rPr lang="en-AU" dirty="0" smtClean="0"/>
              <a:t>: If you are using .NET check out </a:t>
            </a:r>
            <a:r>
              <a:rPr lang="en-AU" dirty="0" err="1" smtClean="0"/>
              <a:t>TestStack.Dossier</a:t>
            </a:r>
            <a:endParaRPr lang="en-AU" i="1"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2778771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197546"/>
            <a:ext cx="9504878" cy="4536505"/>
          </a:xfrm>
        </p:spPr>
        <p:txBody>
          <a:bodyPr/>
          <a:lstStyle/>
          <a:p>
            <a:r>
              <a:rPr lang="en-AU" sz="7200" smtClean="0"/>
              <a:t>Question </a:t>
            </a:r>
            <a:r>
              <a:rPr lang="en-AU" sz="7200" dirty="0" smtClean="0"/>
              <a:t>to ask yourself: </a:t>
            </a:r>
            <a:r>
              <a:rPr lang="en-AU" sz="5400" dirty="0" smtClean="0"/>
              <a:t>Are you happy with amount of effort, overall confidence and speed of feedback?</a:t>
            </a:r>
            <a:endParaRPr lang="en-AU" sz="5400" dirty="0"/>
          </a:p>
        </p:txBody>
      </p:sp>
      <p:sp>
        <p:nvSpPr>
          <p:cNvPr id="3" name="Footer Placeholder 2"/>
          <p:cNvSpPr>
            <a:spLocks noGrp="1"/>
          </p:cNvSpPr>
          <p:nvPr>
            <p:ph type="ftr" sz="quarter" idx="11"/>
          </p:nvPr>
        </p:nvSpPr>
        <p:spPr/>
        <p:txBody>
          <a:bodyPr/>
          <a:lstStyle/>
          <a:p>
            <a:r>
              <a:rPr lang="en-AU" smtClean="0"/>
              <a:t>/ Copyright ©2014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36</a:t>
            </a:fld>
            <a:endParaRPr lang="en-AU" dirty="0"/>
          </a:p>
        </p:txBody>
      </p:sp>
    </p:spTree>
    <p:extLst>
      <p:ext uri="{BB962C8B-B14F-4D97-AF65-F5344CB8AC3E}">
        <p14:creationId xmlns:p14="http://schemas.microsoft.com/office/powerpoint/2010/main" val="3284971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4" name="TextBox 3"/>
          <p:cNvSpPr txBox="1"/>
          <p:nvPr/>
        </p:nvSpPr>
        <p:spPr>
          <a:xfrm>
            <a:off x="4222935" y="5518026"/>
            <a:ext cx="4046684" cy="1200329"/>
          </a:xfrm>
          <a:prstGeom prst="rect">
            <a:avLst/>
          </a:prstGeom>
          <a:noFill/>
        </p:spPr>
        <p:txBody>
          <a:bodyPr wrap="none" rtlCol="0">
            <a:spAutoFit/>
          </a:bodyPr>
          <a:lstStyle/>
          <a:p>
            <a:pPr algn="r"/>
            <a:r>
              <a:rPr lang="en-GB" sz="2400" dirty="0" smtClean="0">
                <a:solidFill>
                  <a:schemeClr val="bg1"/>
                </a:solidFill>
              </a:rPr>
              <a:t>Rob Moore</a:t>
            </a:r>
          </a:p>
          <a:p>
            <a:pPr algn="r"/>
            <a:r>
              <a:rPr lang="en-GB" sz="2400" dirty="0" smtClean="0">
                <a:solidFill>
                  <a:schemeClr val="bg1"/>
                </a:solidFill>
              </a:rPr>
              <a:t>Principal Consultant, Readify</a:t>
            </a:r>
          </a:p>
          <a:p>
            <a:pPr algn="r"/>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5" name="TextBox 4"/>
          <p:cNvSpPr txBox="1"/>
          <p:nvPr/>
        </p:nvSpPr>
        <p:spPr>
          <a:xfrm>
            <a:off x="406574" y="5518026"/>
            <a:ext cx="3531288" cy="1200329"/>
          </a:xfrm>
          <a:prstGeom prst="rect">
            <a:avLst/>
          </a:prstGeom>
          <a:noFill/>
        </p:spPr>
        <p:txBody>
          <a:bodyPr wrap="none" rtlCol="0">
            <a:spAutoFit/>
          </a:bodyPr>
          <a:lstStyle/>
          <a:p>
            <a:r>
              <a:rPr lang="en-GB" sz="2400" dirty="0" smtClean="0">
                <a:solidFill>
                  <a:schemeClr val="bg1"/>
                </a:solidFill>
              </a:rPr>
              <a:t>Matt Davies</a:t>
            </a:r>
          </a:p>
          <a:p>
            <a:r>
              <a:rPr lang="en-GB" sz="2400" dirty="0" smtClean="0">
                <a:solidFill>
                  <a:schemeClr val="bg1"/>
                </a:solidFill>
              </a:rPr>
              <a:t>Lead Consultant, Readify</a:t>
            </a:r>
          </a:p>
          <a:p>
            <a:r>
              <a:rPr lang="en-GB" sz="2400" dirty="0" smtClean="0">
                <a:solidFill>
                  <a:schemeClr val="bg1"/>
                </a:solidFill>
              </a:rPr>
              <a:t>@</a:t>
            </a:r>
            <a:r>
              <a:rPr lang="en-GB" sz="2400" dirty="0" err="1" smtClean="0">
                <a:solidFill>
                  <a:schemeClr val="bg1"/>
                </a:solidFill>
              </a:rPr>
              <a:t>mdaviesnet</a:t>
            </a:r>
            <a:endParaRPr lang="en-AU" sz="2400" dirty="0">
              <a:solidFill>
                <a:schemeClr val="bg1"/>
              </a:solidFill>
            </a:endParaRPr>
          </a:p>
        </p:txBody>
      </p:sp>
      <p:sp>
        <p:nvSpPr>
          <p:cNvPr id="3" name="Rectangle 2"/>
          <p:cNvSpPr/>
          <p:nvPr/>
        </p:nvSpPr>
        <p:spPr>
          <a:xfrm>
            <a:off x="2523816" y="117426"/>
            <a:ext cx="3398238" cy="415498"/>
          </a:xfrm>
          <a:prstGeom prst="rect">
            <a:avLst/>
          </a:prstGeom>
        </p:spPr>
        <p:txBody>
          <a:bodyPr wrap="none">
            <a:spAutoFit/>
          </a:bodyPr>
          <a:lstStyle/>
          <a:p>
            <a:r>
              <a:rPr lang="en-AU" b="1" dirty="0">
                <a:solidFill>
                  <a:schemeClr val="bg1"/>
                </a:solidFill>
              </a:rPr>
              <a:t>http://bit.ly/microtesting</a:t>
            </a: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800">
                <a:hlinkClick r:id="rId2"/>
              </a:rPr>
              <a:t>http://robdmoore.id.au/blog/2015/01/26/testing-i-dont-even/</a:t>
            </a:r>
            <a:endParaRPr lang="en-AU" sz="2800"/>
          </a:p>
          <a:p>
            <a:r>
              <a:rPr lang="en-AU" sz="2800" dirty="0">
                <a:hlinkClick r:id="rId3"/>
              </a:rPr>
              <a:t>http://robdmoore.id.au/blog/2013/05/26/test-data-generation-the-right-way-object-mother-test-data-builders-nsubstitute-nbuilder/</a:t>
            </a:r>
            <a:endParaRPr lang="en-AU" sz="2800" dirty="0"/>
          </a:p>
          <a:p>
            <a:r>
              <a:rPr lang="en-AU" sz="2800" dirty="0">
                <a:hlinkClick r:id="rId4"/>
              </a:rPr>
              <a:t>http://robdmoore.id.au/blog/2014/01/23/test-naming-automated-testing-series/</a:t>
            </a:r>
            <a:endParaRPr lang="en-AU" sz="2800" dirty="0"/>
          </a:p>
          <a:p>
            <a:r>
              <a:rPr lang="en-AU" sz="2800" dirty="0">
                <a:hlinkClick r:id="rId5"/>
              </a:rPr>
              <a:t>https://vimeo.com/68375232</a:t>
            </a:r>
            <a:endParaRPr lang="en-AU" sz="2800" dirty="0"/>
          </a:p>
          <a:p>
            <a:r>
              <a:rPr lang="en-AU" sz="2800" dirty="0">
                <a:hlinkClick r:id="rId6"/>
              </a:rPr>
              <a:t>https://</a:t>
            </a:r>
            <a:r>
              <a:rPr lang="en-AU" sz="2800" dirty="0" smtClean="0">
                <a:hlinkClick r:id="rId6"/>
              </a:rPr>
              <a:t>vimeo.com/68390508</a:t>
            </a:r>
            <a:endParaRPr lang="en-AU" sz="2800"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5</a:t>
            </a:fld>
            <a:endParaRPr lang="en-AU" dirty="0"/>
          </a:p>
        </p:txBody>
      </p:sp>
      <p:sp>
        <p:nvSpPr>
          <p:cNvPr id="3" name="TextBox 2"/>
          <p:cNvSpPr txBox="1"/>
          <p:nvPr/>
        </p:nvSpPr>
        <p:spPr>
          <a:xfrm flipH="1">
            <a:off x="3790950" y="1413570"/>
            <a:ext cx="2880320" cy="1200329"/>
          </a:xfrm>
          <a:prstGeom prst="rect">
            <a:avLst/>
          </a:prstGeom>
          <a:noFill/>
        </p:spPr>
        <p:txBody>
          <a:bodyPr wrap="square" rtlCol="0">
            <a:spAutoFit/>
          </a:bodyPr>
          <a:lstStyle/>
          <a:p>
            <a:r>
              <a:rPr lang="en-US" sz="7200" dirty="0" smtClean="0">
                <a:solidFill>
                  <a:schemeClr val="bg1"/>
                </a:solidFill>
                <a:latin typeface="+mj-lt"/>
              </a:rPr>
              <a:t>(sorry)</a:t>
            </a:r>
            <a:endParaRPr lang="en-AU" sz="7200" dirty="0">
              <a:solidFill>
                <a:schemeClr val="bg1"/>
              </a:solidFill>
              <a:latin typeface="+mj-lt"/>
            </a:endParaRPr>
          </a:p>
        </p:txBody>
      </p:sp>
      <p:sp>
        <p:nvSpPr>
          <p:cNvPr id="6" name="TextBox 5"/>
          <p:cNvSpPr txBox="1"/>
          <p:nvPr/>
        </p:nvSpPr>
        <p:spPr>
          <a:xfrm flipH="1">
            <a:off x="5570590" y="4869954"/>
            <a:ext cx="5282873" cy="1384995"/>
          </a:xfrm>
          <a:prstGeom prst="rect">
            <a:avLst/>
          </a:prstGeom>
          <a:noFill/>
        </p:spPr>
        <p:txBody>
          <a:bodyPr wrap="square" rtlCol="0">
            <a:spAutoFit/>
          </a:bodyPr>
          <a:lstStyle/>
          <a:p>
            <a:r>
              <a:rPr lang="en-US" sz="2800" dirty="0" smtClean="0">
                <a:solidFill>
                  <a:schemeClr val="bg1"/>
                </a:solidFill>
              </a:rPr>
              <a:t>p.s. don’t worry, we promise we will deliver and burn the testing pyramid – keep an eye out for it</a:t>
            </a:r>
            <a:endParaRPr lang="en-AU" sz="2800" dirty="0">
              <a:solidFill>
                <a:schemeClr val="bg1"/>
              </a:solidFill>
            </a:endParaRPr>
          </a:p>
        </p:txBody>
      </p:sp>
    </p:spTree>
    <p:extLst>
      <p:ext uri="{BB962C8B-B14F-4D97-AF65-F5344CB8AC3E}">
        <p14:creationId xmlns:p14="http://schemas.microsoft.com/office/powerpoint/2010/main" val="33295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915728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4" name="Footer Placeholder 3"/>
          <p:cNvSpPr>
            <a:spLocks noGrp="1"/>
          </p:cNvSpPr>
          <p:nvPr>
            <p:ph type="ftr" sz="quarter" idx="11"/>
          </p:nvPr>
        </p:nvSpPr>
        <p:spPr/>
        <p:txBody>
          <a:bodyPr/>
          <a:lstStyle/>
          <a:p>
            <a:r>
              <a:rPr lang="en-AU" smtClean="0"/>
              <a:t>/ Copyright ©2014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9</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13399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1B9FA1EF-CD23-4139-920B-9EDB05CD48C7}">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infopath/2007/PartnerControls"/>
    <ds:schemaRef ds:uri="e6d84a7a-ecae-44e9-8fbf-4bc2c0c209d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Readify PowerPoint</Template>
  <TotalTime>1317</TotalTime>
  <Words>2283</Words>
  <Application>Microsoft Office PowerPoint</Application>
  <PresentationFormat>Custom</PresentationFormat>
  <Paragraphs>399</Paragraphs>
  <Slides>38</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Comic Sans MS</vt:lpstr>
      <vt:lpstr>Segoe UI</vt:lpstr>
      <vt:lpstr>SegoeUI</vt:lpstr>
      <vt:lpstr>SegoeUI-Bold</vt:lpstr>
      <vt:lpstr>SegoeUI-Semilight</vt:lpstr>
      <vt:lpstr>SketchFlow Print</vt:lpstr>
      <vt:lpstr>Wingdings</vt:lpstr>
      <vt:lpstr>Readify Theme</vt:lpstr>
      <vt:lpstr>Microtesting  How we set fire to the testing pyramid while maintaining confidence</vt:lpstr>
      <vt:lpstr>Why microtesting?</vt:lpstr>
      <vt:lpstr>PowerPoint Presentation</vt:lpstr>
      <vt:lpstr>PowerPoint Presentation</vt:lpstr>
      <vt:lpstr>Theory</vt:lpstr>
      <vt:lpstr>PowerPoint Presentation</vt:lpstr>
      <vt:lpstr>PowerPoint Presentation</vt:lpstr>
      <vt:lpstr>Testing pyramid</vt:lpstr>
      <vt:lpstr>Jimmy Bogard’s testing pyramid</vt:lpstr>
      <vt:lpstr>Our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So, how do we decide on a testing strategy then?</vt:lpstr>
      <vt:lpstr>“Challenge yourself to start simple then inspect and adapt”</vt:lpstr>
      <vt:lpstr>Setting a testing strategy</vt:lpstr>
      <vt:lpstr>Is that an oversimplification?</vt:lpstr>
      <vt:lpstr>Enterprise Grade Testing™</vt:lpstr>
      <vt:lpstr>What testing strategy have we found effective?</vt:lpstr>
      <vt:lpstr>Context</vt:lpstr>
      <vt:lpstr>Subcutaneous tests</vt:lpstr>
      <vt:lpstr>Example testing strategy</vt:lpstr>
      <vt:lpstr>What about “unit” tests?</vt:lpstr>
      <vt:lpstr>Implementation tests (“unit” tests)</vt:lpstr>
      <vt:lpstr>Demo Implementation unit tests vs subcutaneous test</vt:lpstr>
      <vt:lpstr>Subcutaneous test advantages</vt:lpstr>
      <vt:lpstr>PowerPoint Presentation</vt:lpstr>
      <vt:lpstr>What techniques do we use to make subcutaneous testing easier / more maintainable?</vt:lpstr>
      <vt:lpstr>Context</vt:lpstr>
      <vt:lpstr>Behaviour over implementation</vt:lpstr>
      <vt:lpstr>Demo Bddfy / class per scenario</vt:lpstr>
      <vt:lpstr>Driving tests via DI container</vt:lpstr>
      <vt:lpstr>Avoiding mocks / Hand-rolling</vt:lpstr>
      <vt:lpstr>Demo Hand-rolled mock example</vt:lpstr>
      <vt:lpstr>Approval Tests</vt:lpstr>
      <vt:lpstr>Object Mother / Test Data Builder</vt:lpstr>
      <vt:lpstr>Question to ask yourself: Are you happy with amount of effort, overall confidence and speed of feedback?</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Matt Davies</cp:lastModifiedBy>
  <cp:revision>154</cp:revision>
  <dcterms:created xsi:type="dcterms:W3CDTF">2015-05-04T07:51:09Z</dcterms:created>
  <dcterms:modified xsi:type="dcterms:W3CDTF">2015-05-26T15:01:58Z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